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4596" r:id="rId1"/>
  </p:sldMasterIdLst>
  <p:notesMasterIdLst>
    <p:notesMasterId r:id="rId7"/>
  </p:notesMasterIdLst>
  <p:handoutMasterIdLst>
    <p:handoutMasterId r:id="rId8"/>
  </p:handoutMasterIdLst>
  <p:sldIdLst>
    <p:sldId id="275" r:id="rId2"/>
    <p:sldId id="256" r:id="rId3"/>
    <p:sldId id="258" r:id="rId4"/>
    <p:sldId id="280" r:id="rId5"/>
    <p:sldId id="259" r:id="rId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autoAdjust="0"/>
    <p:restoredTop sz="74807" autoAdjust="0"/>
  </p:normalViewPr>
  <p:slideViewPr>
    <p:cSldViewPr>
      <p:cViewPr varScale="1">
        <p:scale>
          <a:sx n="77" d="100"/>
          <a:sy n="77" d="100"/>
        </p:scale>
        <p:origin x="241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327D3F-9C5F-984C-BDFD-10613864447D}"/>
              </a:ext>
            </a:extLst>
          </p:cNvPr>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27" name="Rectangle 3">
            <a:extLst>
              <a:ext uri="{FF2B5EF4-FFF2-40B4-BE49-F238E27FC236}">
                <a16:creationId xmlns:a16="http://schemas.microsoft.com/office/drawing/2014/main" id="{71097393-341F-1648-8DAF-7414CB5E2ED9}"/>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FCA8AB-4749-8845-9CD8-23CD2B4B1FB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latin typeface="Arial" panose="020B0604020202020204" pitchFamily="34" charset="0"/>
              </a:rPr>
              <a:t>Dr. Sarnoff designed the fellowship for medical students without extensive prior research experience, but students with experience obviously are also encouraged to apply.</a:t>
            </a:r>
          </a:p>
          <a:p>
            <a:endParaRPr lang="en-US" altLang="en-US" sz="1800">
              <a:latin typeface="Arial" panose="020B0604020202020204" pitchFamily="34" charset="0"/>
            </a:endParaRPr>
          </a:p>
          <a:p>
            <a:r>
              <a:rPr lang="en-US" altLang="en-US" sz="1800">
                <a:latin typeface="Arial" panose="020B0604020202020204" pitchFamily="34" charset="0"/>
              </a:rPr>
              <a:t>An unique aspect of the fellowship is that students spend a year conducting research in a laboratory at an institution other than their own.  This allows the medical student to experience a different academic environment and remove any barriers to working in a high quality lab.  The Sarnoff Foundation will fund students with extenuating circumstances (such as family commitments) who wish to stay at their medical school.</a:t>
            </a:r>
          </a:p>
        </p:txBody>
      </p:sp>
      <p:sp>
        <p:nvSpPr>
          <p:cNvPr id="29699" name="Rectangle 3">
            <a:extLst>
              <a:ext uri="{FF2B5EF4-FFF2-40B4-BE49-F238E27FC236}">
                <a16:creationId xmlns:a16="http://schemas.microsoft.com/office/drawing/2014/main" id="{8F72CA69-A02C-2547-82AF-048AB420C41A}"/>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6F1B4C7-B696-2E4F-BF46-88EBDEC511F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The current annual stipend for the fellowship is $35,000 which are provided as monthly payments.</a:t>
            </a:r>
          </a:p>
          <a:p>
            <a:endParaRPr lang="en-US" altLang="en-US" sz="1600">
              <a:latin typeface="Arial" panose="020B0604020202020204" pitchFamily="34" charset="0"/>
            </a:endParaRPr>
          </a:p>
          <a:p>
            <a:r>
              <a:rPr lang="en-US" altLang="en-US" sz="1600">
                <a:latin typeface="Arial" panose="020B0604020202020204" pitchFamily="34" charset="0"/>
              </a:rPr>
              <a:t>An applicant is not expected to have chosen a laboratory before receiving the fellowship.  After a fellow has been granted the fellowship, he or she will work with the Scientific Committee advisor to choose a number of laboratories that would provide an optimal research experience.  Up to $8,000 is provided for travel expenses related to these lab visits, moving expenses, and health insurance.</a:t>
            </a:r>
          </a:p>
        </p:txBody>
      </p:sp>
      <p:sp>
        <p:nvSpPr>
          <p:cNvPr id="38915" name="Rectangle 3">
            <a:extLst>
              <a:ext uri="{FF2B5EF4-FFF2-40B4-BE49-F238E27FC236}">
                <a16:creationId xmlns:a16="http://schemas.microsoft.com/office/drawing/2014/main" id="{EBA8F156-2543-964B-A77B-368AA438C920}"/>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44FB819-D5E7-094E-A075-BAB00568BD1D}"/>
              </a:ext>
            </a:extLst>
          </p:cNvPr>
          <p:cNvSpPr>
            <a:spLocks noGrp="1" noChangeArrowheads="1"/>
          </p:cNvSpPr>
          <p:nvPr>
            <p:ph type="body" idx="1"/>
          </p:nvPr>
        </p:nvSpPr>
        <p:spPr>
          <a:xfrm>
            <a:off x="914400" y="4343400"/>
            <a:ext cx="5029200" cy="4495800"/>
          </a:xfrm>
          <a:ln w="9525"/>
        </p:spPr>
        <p:txBody>
          <a:bodyPr/>
          <a:lstStyle/>
          <a:p>
            <a:pPr>
              <a:defRPr/>
            </a:pPr>
            <a:r>
              <a:rPr lang="en-US" dirty="0">
                <a:latin typeface="Arial" pitchFamily="34" charset="0"/>
              </a:rPr>
              <a:t>Applications for the 2020-21 Sarnoff Fellowship Program are due on January 12, 2022. They include:</a:t>
            </a:r>
          </a:p>
          <a:p>
            <a:pPr>
              <a:defRPr/>
            </a:pPr>
            <a:endParaRPr lang="en-US" dirty="0">
              <a:latin typeface="Arial" pitchFamily="34" charset="0"/>
            </a:endParaRPr>
          </a:p>
          <a:p>
            <a:pPr>
              <a:defRPr/>
            </a:pPr>
            <a:r>
              <a:rPr lang="en-US" dirty="0">
                <a:latin typeface="Arial" pitchFamily="34" charset="0"/>
              </a:rPr>
              <a:t>-a one page personal statement</a:t>
            </a:r>
          </a:p>
          <a:p>
            <a:pPr>
              <a:defRPr/>
            </a:pPr>
            <a:endParaRPr lang="en-US" dirty="0">
              <a:latin typeface="Arial" pitchFamily="34" charset="0"/>
            </a:endParaRPr>
          </a:p>
          <a:p>
            <a:pPr>
              <a:defRPr/>
            </a:pPr>
            <a:r>
              <a:rPr lang="en-US" dirty="0">
                <a:latin typeface="Arial" pitchFamily="34" charset="0"/>
              </a:rPr>
              <a:t>-a three page essay, consisting of the following components: </a:t>
            </a:r>
          </a:p>
          <a:p>
            <a:pPr marL="228600" indent="-228600">
              <a:buFontTx/>
              <a:buAutoNum type="arabicParenBoth"/>
              <a:defRPr/>
            </a:pPr>
            <a:r>
              <a:rPr lang="en-US" dirty="0">
                <a:latin typeface="Arial" pitchFamily="34" charset="0"/>
              </a:rPr>
              <a:t>In one page, describe a specific clinical or scientific question or problem relevant to cardiovascular medicine that you find important or interesting.   (Note: this problem does not necessarily define or constrain the research topic you will explore during your Sarnoff year)</a:t>
            </a:r>
          </a:p>
          <a:p>
            <a:pPr marL="228600" indent="-228600">
              <a:buFontTx/>
              <a:buAutoNum type="arabicParenBoth"/>
              <a:defRPr/>
            </a:pPr>
            <a:r>
              <a:rPr lang="en-US" dirty="0">
                <a:latin typeface="Arial" pitchFamily="34" charset="0"/>
              </a:rPr>
              <a:t>In two pages, describe 2-3 approaches to examining the problem.  </a:t>
            </a:r>
          </a:p>
          <a:p>
            <a:pPr>
              <a:defRPr/>
            </a:pPr>
            <a:endParaRPr lang="en-US" dirty="0">
              <a:latin typeface="Arial" pitchFamily="34" charset="0"/>
            </a:endParaRPr>
          </a:p>
          <a:p>
            <a:pPr>
              <a:defRPr/>
            </a:pPr>
            <a:r>
              <a:rPr lang="en-US" dirty="0">
                <a:latin typeface="Arial" pitchFamily="34" charset="0"/>
              </a:rPr>
              <a:t>-a CV and medical school transcript</a:t>
            </a:r>
          </a:p>
          <a:p>
            <a:pPr>
              <a:defRPr/>
            </a:pPr>
            <a:endParaRPr lang="en-US" dirty="0">
              <a:latin typeface="Arial" pitchFamily="34" charset="0"/>
            </a:endParaRPr>
          </a:p>
          <a:p>
            <a:pPr>
              <a:defRPr/>
            </a:pPr>
            <a:r>
              <a:rPr lang="en-US" dirty="0">
                <a:latin typeface="Arial" pitchFamily="34" charset="0"/>
              </a:rPr>
              <a:t>-a letter of endorsement from a member of your medical school faculty who will serve as your “sponsor.”  He or she is responsible for assisting you in preparing your application, especially your essay, and for advising you on your laboratory selection along with your Scientific Committee advisor.</a:t>
            </a:r>
          </a:p>
          <a:p>
            <a:pPr>
              <a:defRPr/>
            </a:pPr>
            <a:endParaRPr lang="en-US" dirty="0">
              <a:latin typeface="Arial" pitchFamily="34" charset="0"/>
            </a:endParaRPr>
          </a:p>
          <a:p>
            <a:pPr>
              <a:defRPr/>
            </a:pPr>
            <a:r>
              <a:rPr lang="en-US" dirty="0">
                <a:latin typeface="Arial" pitchFamily="34" charset="0"/>
              </a:rPr>
              <a:t>-and, letters of recommendation from individuals that can comment on your abilities as an inquisitive and critical thinker.</a:t>
            </a:r>
          </a:p>
          <a:p>
            <a:pPr>
              <a:defRPr/>
            </a:pPr>
            <a:endParaRPr lang="en-US" dirty="0">
              <a:latin typeface="Arial" pitchFamily="34" charset="0"/>
            </a:endParaRPr>
          </a:p>
          <a:p>
            <a:pPr>
              <a:defRPr/>
            </a:pPr>
            <a:r>
              <a:rPr lang="en-US" dirty="0">
                <a:latin typeface="Arial" pitchFamily="34" charset="0"/>
              </a:rPr>
              <a:t>After the applications are reviewed, up to 20 applicants will be invited for interviews with the Scientific Committee in early March 2022.  Up to 12 medical students are granted Sarnoff Fellowship awards.  The Scientific Committee places major emphasis on an applicant’s interest in a career in cardiovascular-related research and the ability to reason critically in a scientific fashion.</a:t>
            </a:r>
          </a:p>
        </p:txBody>
      </p:sp>
      <p:sp>
        <p:nvSpPr>
          <p:cNvPr id="41987" name="Rectangle 3">
            <a:extLst>
              <a:ext uri="{FF2B5EF4-FFF2-40B4-BE49-F238E27FC236}">
                <a16:creationId xmlns:a16="http://schemas.microsoft.com/office/drawing/2014/main" id="{B4F73DF5-78D4-AA41-AEEF-F10CD0122CBF}"/>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E3A4658-3FD0-D442-B437-9A605C558D5D}"/>
              </a:ext>
            </a:extLst>
          </p:cNvPr>
          <p:cNvSpPr>
            <a:spLocks noGrp="1" noRot="1" noChangeAspect="1" noTextEdit="1"/>
          </p:cNvSpPr>
          <p:nvPr>
            <p:ph type="sldImg"/>
          </p:nvPr>
        </p:nvSpPr>
        <p:spPr>
          <a:xfrm>
            <a:off x="1150938" y="692150"/>
            <a:ext cx="4556125" cy="3416300"/>
          </a:xfrm>
          <a:ln/>
        </p:spPr>
      </p:sp>
      <p:sp>
        <p:nvSpPr>
          <p:cNvPr id="40963" name="Notes Placeholder 2">
            <a:extLst>
              <a:ext uri="{FF2B5EF4-FFF2-40B4-BE49-F238E27FC236}">
                <a16:creationId xmlns:a16="http://schemas.microsoft.com/office/drawing/2014/main" id="{6B6DC3A7-19B7-B145-8910-2F356D43DDD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D78280A-E71E-0046-9B85-DF89102BAD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rPr>
              <a:t>Applications for the Sarnoff Fellowship Program must be submitted online on the Sarnoff website.  The website also contains names of potential Sponsors at most US medical schools.  You may also contact Dana Boyd for more information.  </a:t>
            </a:r>
          </a:p>
          <a:p>
            <a:endParaRPr lang="en-US" altLang="en-US" sz="1600">
              <a:latin typeface="Arial" panose="020B0604020202020204" pitchFamily="34" charset="0"/>
            </a:endParaRPr>
          </a:p>
          <a:p>
            <a:r>
              <a:rPr lang="en-US" altLang="en-US" sz="1600">
                <a:latin typeface="Arial" panose="020B0604020202020204" pitchFamily="34" charset="0"/>
              </a:rPr>
              <a:t>Thank you for your interest.  I’ll be happy to answer any questions.</a:t>
            </a:r>
          </a:p>
        </p:txBody>
      </p:sp>
      <p:sp>
        <p:nvSpPr>
          <p:cNvPr id="43011" name="Rectangle 3">
            <a:extLst>
              <a:ext uri="{FF2B5EF4-FFF2-40B4-BE49-F238E27FC236}">
                <a16:creationId xmlns:a16="http://schemas.microsoft.com/office/drawing/2014/main" id="{74330474-5166-6140-BFD5-EE0D91F828B1}"/>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A8BB001C-5186-CB41-9A80-6D02B93E889C}"/>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608BD43B-7228-3844-913A-A1CA7211FF54}"/>
              </a:ext>
            </a:extLst>
          </p:cNvPr>
          <p:cNvGrpSpPr>
            <a:grpSpLocks/>
          </p:cNvGrpSpPr>
          <p:nvPr/>
        </p:nvGrpSpPr>
        <p:grpSpPr bwMode="auto">
          <a:xfrm>
            <a:off x="-3175" y="4953000"/>
            <a:ext cx="9147175" cy="1911350"/>
            <a:chOff x="-3765" y="4832896"/>
            <a:chExt cx="9147765" cy="2032192"/>
          </a:xfrm>
        </p:grpSpPr>
        <p:sp>
          <p:nvSpPr>
            <p:cNvPr id="6" name="Freeform 5">
              <a:extLst>
                <a:ext uri="{FF2B5EF4-FFF2-40B4-BE49-F238E27FC236}">
                  <a16:creationId xmlns:a16="http://schemas.microsoft.com/office/drawing/2014/main" id="{A64CD45A-8497-2240-8C72-18F63C378A62}"/>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a:extLst>
                <a:ext uri="{FF2B5EF4-FFF2-40B4-BE49-F238E27FC236}">
                  <a16:creationId xmlns:a16="http://schemas.microsoft.com/office/drawing/2014/main" id="{75B162B7-0919-2B4E-89A7-FF847FF48BF0}"/>
                </a:ext>
              </a:extLst>
            </p:cNvPr>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a:extLst>
                <a:ext uri="{FF2B5EF4-FFF2-40B4-BE49-F238E27FC236}">
                  <a16:creationId xmlns:a16="http://schemas.microsoft.com/office/drawing/2014/main" id="{9BF3E167-C413-1F4F-866C-7E923AB0FB36}"/>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81A52D6C-8211-4D4F-8DA4-1A30C52B5FD6}"/>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52614F67-CF2A-3349-9D92-4E13F9B86327}"/>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a:extLst>
              <a:ext uri="{FF2B5EF4-FFF2-40B4-BE49-F238E27FC236}">
                <a16:creationId xmlns:a16="http://schemas.microsoft.com/office/drawing/2014/main" id="{EC323F2F-45D0-4E44-A2E1-6C9DFF3058A3}"/>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60D9C062-D91A-EB4A-96F8-9D1A767258E0}"/>
              </a:ext>
            </a:extLst>
          </p:cNvPr>
          <p:cNvSpPr>
            <a:spLocks noGrp="1"/>
          </p:cNvSpPr>
          <p:nvPr>
            <p:ph type="sldNum" sz="quarter" idx="12"/>
          </p:nvPr>
        </p:nvSpPr>
        <p:spPr/>
        <p:txBody>
          <a:bodyPr/>
          <a:lstStyle>
            <a:lvl1pPr>
              <a:defRPr>
                <a:solidFill>
                  <a:srgbClr val="FFFFFF"/>
                </a:solidFill>
              </a:defRPr>
            </a:lvl1pPr>
          </a:lstStyle>
          <a:p>
            <a:fld id="{FC17B80E-E2B1-9246-A0E1-B6C2282EF96A}" type="slidenum">
              <a:rPr lang="en-US" altLang="en-US"/>
              <a:pPr/>
              <a:t>‹#›</a:t>
            </a:fld>
            <a:endParaRPr lang="en-US" altLang="en-US"/>
          </a:p>
        </p:txBody>
      </p:sp>
    </p:spTree>
    <p:extLst>
      <p:ext uri="{BB962C8B-B14F-4D97-AF65-F5344CB8AC3E}">
        <p14:creationId xmlns:p14="http://schemas.microsoft.com/office/powerpoint/2010/main" val="81885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594DC98-EBC4-694E-A5A3-2EE1AE51F8F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53F40AE-269D-4649-8D88-C08DBD720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999AA1F-BAFF-404E-ACFD-D88AC255A41E}"/>
              </a:ext>
            </a:extLst>
          </p:cNvPr>
          <p:cNvSpPr>
            <a:spLocks noGrp="1"/>
          </p:cNvSpPr>
          <p:nvPr>
            <p:ph type="sldNum" sz="quarter" idx="12"/>
          </p:nvPr>
        </p:nvSpPr>
        <p:spPr/>
        <p:txBody>
          <a:bodyPr/>
          <a:lstStyle>
            <a:lvl1pPr>
              <a:defRPr/>
            </a:lvl1pPr>
          </a:lstStyle>
          <a:p>
            <a:fld id="{A0881C3B-D5C6-6E45-A8A4-13F0F418FFD6}" type="slidenum">
              <a:rPr lang="en-US" altLang="en-US"/>
              <a:pPr/>
              <a:t>‹#›</a:t>
            </a:fld>
            <a:endParaRPr lang="en-US" altLang="en-US"/>
          </a:p>
        </p:txBody>
      </p:sp>
    </p:spTree>
    <p:extLst>
      <p:ext uri="{BB962C8B-B14F-4D97-AF65-F5344CB8AC3E}">
        <p14:creationId xmlns:p14="http://schemas.microsoft.com/office/powerpoint/2010/main" val="317386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081964B-E5A2-F74F-80EA-67910876143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3C31503-E277-854D-A3CA-CED090B829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908A243-1EB3-B341-AA7F-6DD3662ABC2F}"/>
              </a:ext>
            </a:extLst>
          </p:cNvPr>
          <p:cNvSpPr>
            <a:spLocks noGrp="1"/>
          </p:cNvSpPr>
          <p:nvPr>
            <p:ph type="sldNum" sz="quarter" idx="12"/>
          </p:nvPr>
        </p:nvSpPr>
        <p:spPr/>
        <p:txBody>
          <a:bodyPr/>
          <a:lstStyle>
            <a:lvl1pPr>
              <a:defRPr/>
            </a:lvl1pPr>
          </a:lstStyle>
          <a:p>
            <a:fld id="{BBB65171-7437-2F4C-927B-FADDA79FF1BD}" type="slidenum">
              <a:rPr lang="en-US" altLang="en-US"/>
              <a:pPr/>
              <a:t>‹#›</a:t>
            </a:fld>
            <a:endParaRPr lang="en-US" altLang="en-US"/>
          </a:p>
        </p:txBody>
      </p:sp>
    </p:spTree>
    <p:extLst>
      <p:ext uri="{BB962C8B-B14F-4D97-AF65-F5344CB8AC3E}">
        <p14:creationId xmlns:p14="http://schemas.microsoft.com/office/powerpoint/2010/main" val="176709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rtlCol="0">
            <a:normAutofit/>
          </a:bodyPr>
          <a:lstStyle/>
          <a:p>
            <a:pPr lvl="0"/>
            <a:endParaRPr lang="en-US" noProof="0"/>
          </a:p>
        </p:txBody>
      </p:sp>
      <p:sp>
        <p:nvSpPr>
          <p:cNvPr id="5" name="Date Placeholder 9">
            <a:extLst>
              <a:ext uri="{FF2B5EF4-FFF2-40B4-BE49-F238E27FC236}">
                <a16:creationId xmlns:a16="http://schemas.microsoft.com/office/drawing/2014/main" id="{8A7AB645-F5F9-CB4F-A8BB-68F6A24E03EF}"/>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E42312DE-0423-3043-AF7A-183E3652A0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4B0916BB-7352-C349-9ADE-E48145E99D77}"/>
              </a:ext>
            </a:extLst>
          </p:cNvPr>
          <p:cNvSpPr>
            <a:spLocks noGrp="1"/>
          </p:cNvSpPr>
          <p:nvPr>
            <p:ph type="sldNum" sz="quarter" idx="12"/>
          </p:nvPr>
        </p:nvSpPr>
        <p:spPr/>
        <p:txBody>
          <a:bodyPr/>
          <a:lstStyle>
            <a:lvl1pPr>
              <a:defRPr/>
            </a:lvl1pPr>
          </a:lstStyle>
          <a:p>
            <a:fld id="{A000B476-7B8E-514B-9F09-F144EA1A19DF}" type="slidenum">
              <a:rPr lang="en-US" altLang="en-US"/>
              <a:pPr/>
              <a:t>‹#›</a:t>
            </a:fld>
            <a:endParaRPr lang="en-US" altLang="en-US"/>
          </a:p>
        </p:txBody>
      </p:sp>
    </p:spTree>
    <p:extLst>
      <p:ext uri="{BB962C8B-B14F-4D97-AF65-F5344CB8AC3E}">
        <p14:creationId xmlns:p14="http://schemas.microsoft.com/office/powerpoint/2010/main" val="203178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5064387-D5AC-A24F-BA66-76AFF544B689}"/>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5087D446-D2B4-DC40-A837-23A79EFF71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68E7E785-EF26-EE40-A5B9-ECE20A05CB74}"/>
              </a:ext>
            </a:extLst>
          </p:cNvPr>
          <p:cNvSpPr>
            <a:spLocks noGrp="1"/>
          </p:cNvSpPr>
          <p:nvPr>
            <p:ph type="sldNum" sz="quarter" idx="12"/>
          </p:nvPr>
        </p:nvSpPr>
        <p:spPr/>
        <p:txBody>
          <a:bodyPr/>
          <a:lstStyle>
            <a:lvl1pPr>
              <a:defRPr/>
            </a:lvl1pPr>
          </a:lstStyle>
          <a:p>
            <a:fld id="{1E31D876-C81F-4447-8744-9C01CA16EA51}" type="slidenum">
              <a:rPr lang="en-US" altLang="en-US"/>
              <a:pPr/>
              <a:t>‹#›</a:t>
            </a:fld>
            <a:endParaRPr lang="en-US" altLang="en-US"/>
          </a:p>
        </p:txBody>
      </p:sp>
    </p:spTree>
    <p:extLst>
      <p:ext uri="{BB962C8B-B14F-4D97-AF65-F5344CB8AC3E}">
        <p14:creationId xmlns:p14="http://schemas.microsoft.com/office/powerpoint/2010/main" val="376146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F8B60778-82B3-B141-B1C6-52268D1C3FF8}"/>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D7D247B-ACDD-834C-943A-67DF48729B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4676ED0-6B58-6445-891E-B7194871EA31}"/>
              </a:ext>
            </a:extLst>
          </p:cNvPr>
          <p:cNvSpPr>
            <a:spLocks noGrp="1"/>
          </p:cNvSpPr>
          <p:nvPr>
            <p:ph type="sldNum" sz="quarter" idx="12"/>
          </p:nvPr>
        </p:nvSpPr>
        <p:spPr/>
        <p:txBody>
          <a:bodyPr/>
          <a:lstStyle>
            <a:lvl1pPr>
              <a:defRPr/>
            </a:lvl1pPr>
          </a:lstStyle>
          <a:p>
            <a:fld id="{6AEC5FE8-300A-834E-9314-A4356BC2F26C}" type="slidenum">
              <a:rPr lang="en-US" altLang="en-US"/>
              <a:pPr/>
              <a:t>‹#›</a:t>
            </a:fld>
            <a:endParaRPr lang="en-US" altLang="en-US"/>
          </a:p>
        </p:txBody>
      </p:sp>
    </p:spTree>
    <p:extLst>
      <p:ext uri="{BB962C8B-B14F-4D97-AF65-F5344CB8AC3E}">
        <p14:creationId xmlns:p14="http://schemas.microsoft.com/office/powerpoint/2010/main" val="313624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a:extLst>
              <a:ext uri="{FF2B5EF4-FFF2-40B4-BE49-F238E27FC236}">
                <a16:creationId xmlns:a16="http://schemas.microsoft.com/office/drawing/2014/main" id="{7698E5B4-86B5-914A-8FEE-92E38450BF78}"/>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a:extLst>
              <a:ext uri="{FF2B5EF4-FFF2-40B4-BE49-F238E27FC236}">
                <a16:creationId xmlns:a16="http://schemas.microsoft.com/office/drawing/2014/main" id="{20117F58-DF40-B048-8B4F-689BC7D96D86}"/>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44A32767-302E-0C44-88AA-22A98BEA84DC}"/>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B5131DF5-1744-624C-A94E-3E16BCD9BE8F}"/>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B941081C-896C-A24E-89A4-F785BD0E7528}"/>
              </a:ext>
            </a:extLst>
          </p:cNvPr>
          <p:cNvSpPr>
            <a:spLocks noGrp="1"/>
          </p:cNvSpPr>
          <p:nvPr>
            <p:ph type="sldNum" sz="quarter" idx="12"/>
          </p:nvPr>
        </p:nvSpPr>
        <p:spPr/>
        <p:txBody>
          <a:bodyPr/>
          <a:lstStyle>
            <a:lvl1pPr>
              <a:defRPr/>
            </a:lvl1pPr>
          </a:lstStyle>
          <a:p>
            <a:fld id="{DF6BB79A-7A89-E44B-AD04-7081D3E9CEDA}" type="slidenum">
              <a:rPr lang="en-US" altLang="en-US"/>
              <a:pPr/>
              <a:t>‹#›</a:t>
            </a:fld>
            <a:endParaRPr lang="en-US" altLang="en-US"/>
          </a:p>
        </p:txBody>
      </p:sp>
    </p:spTree>
    <p:extLst>
      <p:ext uri="{BB962C8B-B14F-4D97-AF65-F5344CB8AC3E}">
        <p14:creationId xmlns:p14="http://schemas.microsoft.com/office/powerpoint/2010/main" val="17491957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A6670230-D509-B34C-BCA9-65BA9340EA6D}"/>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1A26C56F-3DBE-7242-88ED-AAFFD5CB0F65}"/>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A2A57031-F7F4-2F42-911F-D19297942E36}"/>
              </a:ext>
            </a:extLst>
          </p:cNvPr>
          <p:cNvSpPr>
            <a:spLocks noGrp="1"/>
          </p:cNvSpPr>
          <p:nvPr>
            <p:ph type="sldNum" sz="quarter" idx="12"/>
          </p:nvPr>
        </p:nvSpPr>
        <p:spPr/>
        <p:txBody>
          <a:bodyPr/>
          <a:lstStyle>
            <a:lvl1pPr>
              <a:defRPr/>
            </a:lvl1pPr>
          </a:lstStyle>
          <a:p>
            <a:fld id="{BBEC8254-29E6-6649-A8C6-003F3C41EC32}" type="slidenum">
              <a:rPr lang="en-US" altLang="en-US"/>
              <a:pPr/>
              <a:t>‹#›</a:t>
            </a:fld>
            <a:endParaRPr lang="en-US" altLang="en-US"/>
          </a:p>
        </p:txBody>
      </p:sp>
    </p:spTree>
    <p:extLst>
      <p:ext uri="{BB962C8B-B14F-4D97-AF65-F5344CB8AC3E}">
        <p14:creationId xmlns:p14="http://schemas.microsoft.com/office/powerpoint/2010/main" val="40527418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0FBE49-7536-094D-ADC3-632422321849}"/>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0002A08E-44A2-CE47-8F93-C2B945DAD528}"/>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4E6A1314-3BA0-8C4C-886D-51222617BCAC}"/>
              </a:ext>
            </a:extLst>
          </p:cNvPr>
          <p:cNvSpPr>
            <a:spLocks noGrp="1"/>
          </p:cNvSpPr>
          <p:nvPr>
            <p:ph type="sldNum" sz="quarter" idx="12"/>
          </p:nvPr>
        </p:nvSpPr>
        <p:spPr/>
        <p:txBody>
          <a:bodyPr/>
          <a:lstStyle>
            <a:lvl1pPr>
              <a:defRPr/>
            </a:lvl1pPr>
          </a:lstStyle>
          <a:p>
            <a:fld id="{123B59DD-71D7-3640-9790-3A270FA7B041}" type="slidenum">
              <a:rPr lang="en-US" altLang="en-US"/>
              <a:pPr/>
              <a:t>‹#›</a:t>
            </a:fld>
            <a:endParaRPr lang="en-US" altLang="en-US"/>
          </a:p>
        </p:txBody>
      </p:sp>
    </p:spTree>
    <p:extLst>
      <p:ext uri="{BB962C8B-B14F-4D97-AF65-F5344CB8AC3E}">
        <p14:creationId xmlns:p14="http://schemas.microsoft.com/office/powerpoint/2010/main" val="28731774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08620508-47C9-9947-A43E-D804BDEDE714}"/>
              </a:ext>
            </a:extLst>
          </p:cNvPr>
          <p:cNvSpPr>
            <a:spLocks noGrp="1"/>
          </p:cNvSpPr>
          <p:nvPr>
            <p:ph type="dt" sz="half" idx="10"/>
          </p:nvPr>
        </p:nvSpPr>
        <p:spPr/>
        <p:txBody>
          <a:bodyPr/>
          <a:lstStyle>
            <a:lvl1pPr>
              <a:defRPr/>
            </a:lvl1pPr>
            <a:extLst/>
          </a:lstStyle>
          <a:p>
            <a:pPr>
              <a:defRPr/>
            </a:pPr>
            <a:endParaRPr lang="en-US"/>
          </a:p>
        </p:txBody>
      </p:sp>
      <p:sp>
        <p:nvSpPr>
          <p:cNvPr id="4" name="Footer Placeholder 3">
            <a:extLst>
              <a:ext uri="{FF2B5EF4-FFF2-40B4-BE49-F238E27FC236}">
                <a16:creationId xmlns:a16="http://schemas.microsoft.com/office/drawing/2014/main" id="{275A3B84-07C8-3C48-8EEB-13F91FC99866}"/>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02C44D8E-268E-B042-B808-D806083A5EEB}"/>
              </a:ext>
            </a:extLst>
          </p:cNvPr>
          <p:cNvSpPr>
            <a:spLocks noGrp="1"/>
          </p:cNvSpPr>
          <p:nvPr>
            <p:ph type="sldNum" sz="quarter" idx="12"/>
          </p:nvPr>
        </p:nvSpPr>
        <p:spPr/>
        <p:txBody>
          <a:bodyPr/>
          <a:lstStyle>
            <a:lvl1pPr>
              <a:defRPr/>
            </a:lvl1pPr>
          </a:lstStyle>
          <a:p>
            <a:fld id="{1681F0F7-B4DD-BD4A-8C4E-64ECBC18448A}" type="slidenum">
              <a:rPr lang="en-US" altLang="en-US"/>
              <a:pPr/>
              <a:t>‹#›</a:t>
            </a:fld>
            <a:endParaRPr lang="en-US" altLang="en-US"/>
          </a:p>
        </p:txBody>
      </p:sp>
    </p:spTree>
    <p:extLst>
      <p:ext uri="{BB962C8B-B14F-4D97-AF65-F5344CB8AC3E}">
        <p14:creationId xmlns:p14="http://schemas.microsoft.com/office/powerpoint/2010/main" val="40204167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3F014F7F-36CA-8443-9EEA-F897E9EADF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CED39A3-BF1B-A647-8F7A-9539D161D3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A1AA3C2-BECD-CF49-A6A8-C3191A316F50}"/>
              </a:ext>
            </a:extLst>
          </p:cNvPr>
          <p:cNvSpPr>
            <a:spLocks noGrp="1"/>
          </p:cNvSpPr>
          <p:nvPr>
            <p:ph type="sldNum" sz="quarter" idx="12"/>
          </p:nvPr>
        </p:nvSpPr>
        <p:spPr/>
        <p:txBody>
          <a:bodyPr/>
          <a:lstStyle>
            <a:lvl1pPr>
              <a:defRPr/>
            </a:lvl1pPr>
          </a:lstStyle>
          <a:p>
            <a:fld id="{48BF8C04-B1BC-1E4E-82EC-5F27DACD29FB}" type="slidenum">
              <a:rPr lang="en-US" altLang="en-US"/>
              <a:pPr/>
              <a:t>‹#›</a:t>
            </a:fld>
            <a:endParaRPr lang="en-US" altLang="en-US"/>
          </a:p>
        </p:txBody>
      </p:sp>
    </p:spTree>
    <p:extLst>
      <p:ext uri="{BB962C8B-B14F-4D97-AF65-F5344CB8AC3E}">
        <p14:creationId xmlns:p14="http://schemas.microsoft.com/office/powerpoint/2010/main" val="232562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BC135-6539-9B41-9D75-140D60864ECC}"/>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E84015D0-4BC8-4B47-86A7-9A24B0005451}"/>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98872ADF-581D-3F47-9070-5B27B61817D4}"/>
              </a:ext>
            </a:extLst>
          </p:cNvPr>
          <p:cNvSpPr>
            <a:spLocks noGrp="1"/>
          </p:cNvSpPr>
          <p:nvPr>
            <p:ph type="sldNum" sz="quarter" idx="12"/>
          </p:nvPr>
        </p:nvSpPr>
        <p:spPr/>
        <p:txBody>
          <a:bodyPr/>
          <a:lstStyle>
            <a:lvl1pPr>
              <a:defRPr/>
            </a:lvl1pPr>
          </a:lstStyle>
          <a:p>
            <a:fld id="{CD5F279F-2FB4-9846-ACF4-EDD0B3954481}" type="slidenum">
              <a:rPr lang="en-US" altLang="en-US"/>
              <a:pPr/>
              <a:t>‹#›</a:t>
            </a:fld>
            <a:endParaRPr lang="en-US" altLang="en-US"/>
          </a:p>
        </p:txBody>
      </p:sp>
    </p:spTree>
    <p:extLst>
      <p:ext uri="{BB962C8B-B14F-4D97-AF65-F5344CB8AC3E}">
        <p14:creationId xmlns:p14="http://schemas.microsoft.com/office/powerpoint/2010/main" val="29142948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2CA7DA3-46DA-1241-B9D3-1CE8AA205957}"/>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a:extLst>
              <a:ext uri="{FF2B5EF4-FFF2-40B4-BE49-F238E27FC236}">
                <a16:creationId xmlns:a16="http://schemas.microsoft.com/office/drawing/2014/main" id="{689BDA17-D1CE-484D-AFE6-DBC39876BC17}"/>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a:extLst>
              <a:ext uri="{FF2B5EF4-FFF2-40B4-BE49-F238E27FC236}">
                <a16:creationId xmlns:a16="http://schemas.microsoft.com/office/drawing/2014/main" id="{EE929D5A-9651-0B48-BED5-A51EA4DDC61A}"/>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05764E89-F993-E446-9F6F-42B706BFABF3}"/>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a:extLst>
              <a:ext uri="{FF2B5EF4-FFF2-40B4-BE49-F238E27FC236}">
                <a16:creationId xmlns:a16="http://schemas.microsoft.com/office/drawing/2014/main" id="{0A3A1F7E-25AA-A14E-A89E-9EAEA9D260C5}"/>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a:extLst>
              <a:ext uri="{FF2B5EF4-FFF2-40B4-BE49-F238E27FC236}">
                <a16:creationId xmlns:a16="http://schemas.microsoft.com/office/drawing/2014/main" id="{C5CF171F-31C8-6E46-8667-9FAAE5F7636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6E5F5479-854D-8B44-BD86-5AFB33DC8717}"/>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B1BC2058-0402-1F4B-8B27-07464ECFE71F}"/>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982666CA-2CCD-6C4B-A049-288CF65D4453}"/>
              </a:ext>
            </a:extLst>
          </p:cNvPr>
          <p:cNvSpPr>
            <a:spLocks noGrp="1"/>
          </p:cNvSpPr>
          <p:nvPr>
            <p:ph type="sldNum" sz="quarter" idx="12"/>
          </p:nvPr>
        </p:nvSpPr>
        <p:spPr/>
        <p:txBody>
          <a:bodyPr/>
          <a:lstStyle>
            <a:lvl1pPr>
              <a:defRPr/>
            </a:lvl1pPr>
          </a:lstStyle>
          <a:p>
            <a:fld id="{A8023CD6-860F-7F4B-8FD5-F87AC8E57614}" type="slidenum">
              <a:rPr lang="en-US" altLang="en-US"/>
              <a:pPr/>
              <a:t>‹#›</a:t>
            </a:fld>
            <a:endParaRPr lang="en-US" altLang="en-US"/>
          </a:p>
        </p:txBody>
      </p:sp>
    </p:spTree>
    <p:extLst>
      <p:ext uri="{BB962C8B-B14F-4D97-AF65-F5344CB8AC3E}">
        <p14:creationId xmlns:p14="http://schemas.microsoft.com/office/powerpoint/2010/main" val="1702800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39B5A3F-34F4-D548-B27A-D184E8AAA6C4}"/>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a:extLst>
              <a:ext uri="{FF2B5EF4-FFF2-40B4-BE49-F238E27FC236}">
                <a16:creationId xmlns:a16="http://schemas.microsoft.com/office/drawing/2014/main" id="{EB81EC1A-8003-4641-9B8A-E2889E649AD5}"/>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a:extLst>
              <a:ext uri="{FF2B5EF4-FFF2-40B4-BE49-F238E27FC236}">
                <a16:creationId xmlns:a16="http://schemas.microsoft.com/office/drawing/2014/main" id="{83489E7A-DCB3-FD4E-BA42-0242440CC92E}"/>
              </a:ext>
            </a:extLst>
          </p:cNvPr>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02EB66FF-6EB0-1849-A02A-25889A45A54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D41396E1-B703-6B44-A850-D2E3717C861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F2235A99-5C56-A74D-8681-4B86B3F5BB04}"/>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DC81777-E976-8442-A36C-662F64BE0AFD}"/>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a:extLst>
              <a:ext uri="{FF2B5EF4-FFF2-40B4-BE49-F238E27FC236}">
                <a16:creationId xmlns:a16="http://schemas.microsoft.com/office/drawing/2014/main" id="{3179B712-971C-4F42-8F1E-DEE3CF78CC7D}"/>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E95DD5F5-93D0-7A4A-A331-499FC7C68E07}"/>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8788F182-1477-1543-B49A-B8804E2588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51" r:id="rId1"/>
    <p:sldLayoutId id="2147484744" r:id="rId2"/>
    <p:sldLayoutId id="2147484752" r:id="rId3"/>
    <p:sldLayoutId id="2147484753" r:id="rId4"/>
    <p:sldLayoutId id="2147484754" r:id="rId5"/>
    <p:sldLayoutId id="2147484755" r:id="rId6"/>
    <p:sldLayoutId id="2147484745" r:id="rId7"/>
    <p:sldLayoutId id="2147484756" r:id="rId8"/>
    <p:sldLayoutId id="2147484757" r:id="rId9"/>
    <p:sldLayoutId id="2147484746" r:id="rId10"/>
    <p:sldLayoutId id="2147484747" r:id="rId11"/>
    <p:sldLayoutId id="2147484749" r:id="rId12"/>
    <p:sldLayoutId id="2147484750"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2"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sarnofffoundation.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50F3C1D-6CAE-B340-8832-D456C94F9308}"/>
              </a:ext>
            </a:extLst>
          </p:cNvPr>
          <p:cNvSpPr>
            <a:spLocks noGrp="1" noChangeArrowheads="1"/>
          </p:cNvSpPr>
          <p:nvPr>
            <p:ph type="title"/>
          </p:nvPr>
        </p:nvSpPr>
        <p:spPr>
          <a:xfrm>
            <a:off x="1974850" y="274638"/>
            <a:ext cx="6711950" cy="1143000"/>
          </a:xfrm>
        </p:spPr>
        <p:txBody>
          <a:bodyPr lIns="90488" tIns="44450" rIns="90488" bIns="44450"/>
          <a:lstStyle/>
          <a:p>
            <a:pPr eaLnBrk="1" fontAlgn="auto" hangingPunct="1">
              <a:spcAft>
                <a:spcPts val="0"/>
              </a:spcAft>
              <a:defRPr/>
            </a:pPr>
            <a:r>
              <a:rPr lang="en-US" sz="4800"/>
              <a:t>    </a:t>
            </a:r>
            <a:r>
              <a:rPr lang="en-US" sz="4800">
                <a:latin typeface="Aharoni" pitchFamily="2" charset="-79"/>
                <a:cs typeface="Aharoni" pitchFamily="2" charset="-79"/>
              </a:rPr>
              <a:t>Sarnoff Fellowship</a:t>
            </a:r>
          </a:p>
        </p:txBody>
      </p:sp>
      <p:sp>
        <p:nvSpPr>
          <p:cNvPr id="37890" name="Rectangle 2">
            <a:extLst>
              <a:ext uri="{FF2B5EF4-FFF2-40B4-BE49-F238E27FC236}">
                <a16:creationId xmlns:a16="http://schemas.microsoft.com/office/drawing/2014/main" id="{7659C064-1EE0-3547-9478-B20275E61853}"/>
              </a:ext>
            </a:extLst>
          </p:cNvPr>
          <p:cNvSpPr>
            <a:spLocks noGrp="1" noChangeArrowheads="1"/>
          </p:cNvSpPr>
          <p:nvPr>
            <p:ph type="body" sz="half" idx="1"/>
          </p:nvPr>
        </p:nvSpPr>
        <p:spPr>
          <a:xfrm>
            <a:off x="838200" y="1981200"/>
            <a:ext cx="7848600" cy="4267200"/>
          </a:xfrm>
        </p:spPr>
        <p:txBody>
          <a:bodyPr lIns="90488" tIns="44450" rIns="90488" bIns="44450" rtlCol="0">
            <a:normAutofit fontScale="92500" lnSpcReduction="20000"/>
          </a:bodyPr>
          <a:lstStyle/>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4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endParaRPr lang="en-US" sz="28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Tx/>
              <a:buChar char="•"/>
              <a:defRPr/>
            </a:pPr>
            <a:r>
              <a:rPr lang="en-US" sz="2800" b="1" dirty="0">
                <a:latin typeface="Corbel" pitchFamily="34" charset="0"/>
                <a:cs typeface="Aharoni" pitchFamily="2" charset="-79"/>
              </a:rPr>
              <a:t>Sarnoff Fellows spend a year conducting intensive work in a research laboratory</a:t>
            </a:r>
          </a:p>
          <a:p>
            <a:pPr marL="274320" indent="-274320" eaLnBrk="1" fontAlgn="auto" hangingPunct="1">
              <a:spcBef>
                <a:spcPts val="580"/>
              </a:spcBef>
              <a:spcAft>
                <a:spcPts val="0"/>
              </a:spcAft>
              <a:buClr>
                <a:schemeClr val="tx1"/>
              </a:buClr>
              <a:buSzPct val="150000"/>
              <a:buFont typeface="Wingdings 2"/>
              <a:buNone/>
              <a:defRPr/>
            </a:pPr>
            <a:endParaRPr lang="en-US" sz="2800" b="1" dirty="0">
              <a:latin typeface="Corbel" pitchFamily="34" charset="0"/>
              <a:cs typeface="Aharoni" pitchFamily="2" charset="-79"/>
            </a:endParaRPr>
          </a:p>
          <a:p>
            <a:pPr marL="274320" indent="-274320" eaLnBrk="1" fontAlgn="auto" hangingPunct="1">
              <a:spcBef>
                <a:spcPts val="580"/>
              </a:spcBef>
              <a:spcAft>
                <a:spcPts val="0"/>
              </a:spcAft>
              <a:buClr>
                <a:schemeClr val="tx1"/>
              </a:buClr>
              <a:buSzPct val="150000"/>
              <a:buFontTx/>
              <a:buChar char="•"/>
              <a:defRPr/>
            </a:pPr>
            <a:r>
              <a:rPr lang="en-US" sz="2800" b="1" dirty="0">
                <a:latin typeface="Corbel" pitchFamily="34" charset="0"/>
                <a:cs typeface="Aharoni" pitchFamily="2" charset="-79"/>
              </a:rPr>
              <a:t>Although applicants may have prior research experience, applications are also encouraged from students without extensive prior research experience</a:t>
            </a:r>
          </a:p>
          <a:p>
            <a:pPr marL="274320" indent="-274320" eaLnBrk="1" fontAlgn="auto" hangingPunct="1">
              <a:spcBef>
                <a:spcPts val="580"/>
              </a:spcBef>
              <a:spcAft>
                <a:spcPts val="0"/>
              </a:spcAft>
              <a:buClr>
                <a:schemeClr val="tx1"/>
              </a:buClr>
              <a:buSzPct val="150000"/>
              <a:buFont typeface="Wingdings 2"/>
              <a:buNone/>
              <a:defRPr/>
            </a:pPr>
            <a:endParaRPr lang="en-US" sz="2800" dirty="0">
              <a:latin typeface="Aharoni" pitchFamily="2" charset="-79"/>
              <a:cs typeface="Aharoni" pitchFamily="2" charset="-79"/>
            </a:endParaRPr>
          </a:p>
          <a:p>
            <a:pPr marL="274320" indent="-274320" eaLnBrk="1" fontAlgn="auto" hangingPunct="1">
              <a:spcBef>
                <a:spcPts val="580"/>
              </a:spcBef>
              <a:spcAft>
                <a:spcPts val="0"/>
              </a:spcAft>
              <a:buClr>
                <a:schemeClr val="tx1"/>
              </a:buClr>
              <a:buSzPct val="150000"/>
              <a:buFont typeface="Wingdings 2"/>
              <a:buNone/>
              <a:defRPr/>
            </a:pPr>
            <a:endParaRPr lang="en-US" sz="2800" dirty="0">
              <a:latin typeface="Aharoni" pitchFamily="2" charset="-79"/>
              <a:cs typeface="Aharoni" pitchFamily="2" charset="-79"/>
            </a:endParaRPr>
          </a:p>
        </p:txBody>
      </p:sp>
      <p:pic>
        <p:nvPicPr>
          <p:cNvPr id="11268" name="Picture 5" descr="SarnoffLogoFINALlowres">
            <a:extLst>
              <a:ext uri="{FF2B5EF4-FFF2-40B4-BE49-F238E27FC236}">
                <a16:creationId xmlns:a16="http://schemas.microsoft.com/office/drawing/2014/main" id="{B2F98BFB-0761-9F46-B769-E4D662524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Dana\Downloads\jg pic1.JPG">
            <a:extLst>
              <a:ext uri="{FF2B5EF4-FFF2-40B4-BE49-F238E27FC236}">
                <a16:creationId xmlns:a16="http://schemas.microsoft.com/office/drawing/2014/main" id="{1DD8680F-1B97-D044-92A4-6776719EC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26844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a:extLst>
              <a:ext uri="{FF2B5EF4-FFF2-40B4-BE49-F238E27FC236}">
                <a16:creationId xmlns:a16="http://schemas.microsoft.com/office/drawing/2014/main" id="{25C4208A-BD6C-1540-AE59-F6A3D2F51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524000"/>
            <a:ext cx="27495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BEB71451-DD39-1944-A31D-2A37A05215C8}"/>
              </a:ext>
            </a:extLst>
          </p:cNvPr>
          <p:cNvSpPr>
            <a:spLocks noGrp="1" noChangeArrowheads="1"/>
          </p:cNvSpPr>
          <p:nvPr>
            <p:ph type="title"/>
          </p:nvPr>
        </p:nvSpPr>
        <p:spPr>
          <a:xfrm>
            <a:off x="1752600" y="685800"/>
            <a:ext cx="7010400" cy="990600"/>
          </a:xfrm>
        </p:spPr>
        <p:txBody>
          <a:bodyPr lIns="90488" tIns="44450" rIns="90488" bIns="44450"/>
          <a:lstStyle/>
          <a:p>
            <a:pPr eaLnBrk="1" fontAlgn="auto" hangingPunct="1">
              <a:spcAft>
                <a:spcPts val="0"/>
              </a:spcAft>
              <a:defRPr/>
            </a:pPr>
            <a:r>
              <a:rPr lang="en-US" sz="4800" dirty="0"/>
              <a:t>  Sarnoff Benefits</a:t>
            </a:r>
          </a:p>
        </p:txBody>
      </p:sp>
      <p:sp>
        <p:nvSpPr>
          <p:cNvPr id="17411" name="Rectangle 2">
            <a:extLst>
              <a:ext uri="{FF2B5EF4-FFF2-40B4-BE49-F238E27FC236}">
                <a16:creationId xmlns:a16="http://schemas.microsoft.com/office/drawing/2014/main" id="{62147938-3657-1B42-93C1-AE4221D7B749}"/>
              </a:ext>
            </a:extLst>
          </p:cNvPr>
          <p:cNvSpPr>
            <a:spLocks noGrp="1" noChangeArrowheads="1"/>
          </p:cNvSpPr>
          <p:nvPr>
            <p:ph type="body" sz="half" idx="1"/>
          </p:nvPr>
        </p:nvSpPr>
        <p:spPr>
          <a:xfrm>
            <a:off x="609600" y="1447800"/>
            <a:ext cx="7848600" cy="4191000"/>
          </a:xfrm>
        </p:spPr>
        <p:txBody>
          <a:bodyPr lIns="90488" tIns="44450" rIns="90488" bIns="44450">
            <a:normAutofit fontScale="77500" lnSpcReduction="20000"/>
          </a:bodyPr>
          <a:lstStyle/>
          <a:p>
            <a:pPr marL="365760" indent="-256032" eaLnBrk="1" fontAlgn="auto" hangingPunct="1">
              <a:spcAft>
                <a:spcPts val="0"/>
              </a:spcAft>
              <a:buClr>
                <a:schemeClr val="tx2"/>
              </a:buClr>
              <a:buSzPct val="150000"/>
              <a:buFont typeface="Wingdings 3"/>
              <a:buChar char=""/>
              <a:defRPr/>
            </a:pPr>
            <a:r>
              <a:rPr lang="en-US" sz="4000" b="1" dirty="0">
                <a:latin typeface="Corbel" pitchFamily="34" charset="0"/>
              </a:rPr>
              <a:t>Annual stipend - $35,000</a:t>
            </a:r>
          </a:p>
          <a:p>
            <a:pPr marL="365760" indent="-256032" eaLnBrk="1" fontAlgn="auto" hangingPunct="1">
              <a:spcAft>
                <a:spcPts val="0"/>
              </a:spcAft>
              <a:buClr>
                <a:schemeClr val="tx2"/>
              </a:buClr>
              <a:buSzPct val="150000"/>
              <a:buFont typeface="Wingdings 2" pitchFamily="18" charset="2"/>
              <a:buNone/>
              <a:defRPr/>
            </a:pPr>
            <a:endParaRPr lang="en-US" sz="4000" b="1" dirty="0">
              <a:latin typeface="Corbel" pitchFamily="34" charset="0"/>
            </a:endParaRPr>
          </a:p>
          <a:p>
            <a:pPr marL="365760" indent="-256032" eaLnBrk="1" fontAlgn="auto" hangingPunct="1">
              <a:spcAft>
                <a:spcPts val="0"/>
              </a:spcAft>
              <a:buClr>
                <a:schemeClr val="tx2"/>
              </a:buClr>
              <a:buSzPct val="150000"/>
              <a:buFont typeface="Wingdings 3"/>
              <a:buChar char=""/>
              <a:defRPr/>
            </a:pPr>
            <a:r>
              <a:rPr lang="en-US" sz="4000" b="1" dirty="0">
                <a:latin typeface="Corbel" pitchFamily="34" charset="0"/>
              </a:rPr>
              <a:t>Fellowship Allowance - $8,000</a:t>
            </a:r>
          </a:p>
          <a:p>
            <a:pPr marL="365760" indent="-256032" eaLnBrk="1" fontAlgn="auto" hangingPunct="1">
              <a:spcAft>
                <a:spcPts val="0"/>
              </a:spcAft>
              <a:buClr>
                <a:schemeClr val="tx2"/>
              </a:buClr>
              <a:buSzPct val="150000"/>
              <a:buFont typeface="Wingdings 3"/>
              <a:buChar char=""/>
              <a:defRPr/>
            </a:pPr>
            <a:endParaRPr lang="en-US" sz="4000" b="1" dirty="0">
              <a:latin typeface="Corbel" pitchFamily="34" charset="0"/>
            </a:endParaRPr>
          </a:p>
          <a:p>
            <a:pPr eaLnBrk="1" hangingPunct="1">
              <a:buClr>
                <a:schemeClr val="tx2"/>
              </a:buClr>
              <a:buSzPct val="150000"/>
            </a:pPr>
            <a:r>
              <a:rPr lang="en-US" altLang="en-US" sz="4000" b="1" dirty="0">
                <a:latin typeface="Corbel" panose="020B0503020204020204" pitchFamily="34" charset="0"/>
              </a:rPr>
              <a:t>Financial support to attend the Annual Scientific Meeting and the AHA Scientific Sessions</a:t>
            </a:r>
          </a:p>
          <a:p>
            <a:pPr eaLnBrk="1" hangingPunct="1">
              <a:buClr>
                <a:schemeClr val="tx2"/>
              </a:buClr>
              <a:buSzPct val="150000"/>
              <a:buFont typeface="Wingdings 2" pitchFamily="2" charset="2"/>
              <a:buNone/>
            </a:pPr>
            <a:endParaRPr lang="en-US" altLang="en-US" sz="3200" b="1" dirty="0">
              <a:latin typeface="Corbel" panose="020B0503020204020204" pitchFamily="34" charset="0"/>
            </a:endParaRPr>
          </a:p>
          <a:p>
            <a:pPr eaLnBrk="1" hangingPunct="1">
              <a:buClr>
                <a:schemeClr val="tx2"/>
              </a:buClr>
              <a:buSzPct val="150000"/>
            </a:pPr>
            <a:r>
              <a:rPr lang="en-US" altLang="en-US" sz="4000" b="1" dirty="0">
                <a:latin typeface="Corbel" panose="020B0503020204020204" pitchFamily="34" charset="0"/>
              </a:rPr>
              <a:t>Additional funds to present research at up to two national conferences </a:t>
            </a:r>
            <a:endParaRPr lang="en-US" altLang="en-US" sz="4800" b="1" dirty="0">
              <a:latin typeface="Corbel" panose="020B0503020204020204" pitchFamily="34" charset="0"/>
            </a:endParaRPr>
          </a:p>
          <a:p>
            <a:pPr marL="365760" indent="-256032" eaLnBrk="1" fontAlgn="auto" hangingPunct="1">
              <a:spcAft>
                <a:spcPts val="0"/>
              </a:spcAft>
              <a:buClr>
                <a:schemeClr val="tx2"/>
              </a:buClr>
              <a:buSzPct val="150000"/>
              <a:buFont typeface="Arial" pitchFamily="34" charset="0"/>
              <a:buNone/>
              <a:defRPr/>
            </a:pPr>
            <a:endParaRPr lang="en-US" sz="4000" dirty="0"/>
          </a:p>
        </p:txBody>
      </p:sp>
      <p:pic>
        <p:nvPicPr>
          <p:cNvPr id="20484" name="Picture 5" descr="SarnoffLogoFINALlowres">
            <a:extLst>
              <a:ext uri="{FF2B5EF4-FFF2-40B4-BE49-F238E27FC236}">
                <a16:creationId xmlns:a16="http://schemas.microsoft.com/office/drawing/2014/main" id="{EE3FAA51-90A5-FB46-94B1-0DAD44209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C7703A51-1E47-8D47-99FF-1FFD15FD8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215255"/>
            <a:ext cx="20764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42C63615-BE8D-6A4B-AD50-F1DC71595950}"/>
              </a:ext>
            </a:extLst>
          </p:cNvPr>
          <p:cNvSpPr>
            <a:spLocks noChangeArrowheads="1"/>
          </p:cNvSpPr>
          <p:nvPr/>
        </p:nvSpPr>
        <p:spPr bwMode="auto">
          <a:xfrm>
            <a:off x="914400" y="14478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Personal Statement</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Essay</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Curriculum Vitae</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Transcript</a:t>
            </a: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Sponsor’s Endorsement</a:t>
            </a:r>
            <a:r>
              <a:rPr lang="en-US" altLang="en-US" sz="3600" b="1">
                <a:latin typeface="Corbel" panose="020B0503020204020204" pitchFamily="34" charset="0"/>
              </a:rPr>
              <a:t> </a:t>
            </a:r>
          </a:p>
          <a:p>
            <a:pPr lvl="1">
              <a:spcBef>
                <a:spcPct val="20000"/>
              </a:spcBef>
              <a:buClr>
                <a:schemeClr val="tx2"/>
              </a:buClr>
              <a:buSzPct val="150000"/>
              <a:buFont typeface="Arial" panose="020B0604020202020204" pitchFamily="34" charset="0"/>
              <a:buNone/>
            </a:pPr>
            <a:r>
              <a:rPr lang="en-US" altLang="en-US" sz="2400" b="1" i="1">
                <a:latin typeface="Corbel" panose="020B0503020204020204" pitchFamily="34" charset="0"/>
              </a:rPr>
              <a:t>(Member of applicant’s medical school faculty)</a:t>
            </a:r>
            <a:endParaRPr lang="en-US" altLang="en-US" sz="2800" b="1" i="1">
              <a:latin typeface="Corbel" panose="020B0503020204020204" pitchFamily="34" charset="0"/>
            </a:endParaRPr>
          </a:p>
          <a:p>
            <a:pPr>
              <a:spcBef>
                <a:spcPct val="20000"/>
              </a:spcBef>
              <a:buClr>
                <a:schemeClr val="tx2"/>
              </a:buClr>
              <a:buSzPct val="150000"/>
              <a:buFont typeface="Arial" panose="020B0604020202020204" pitchFamily="34" charset="0"/>
              <a:buChar char="•"/>
            </a:pPr>
            <a:r>
              <a:rPr lang="en-US" altLang="en-US" sz="3800" b="1">
                <a:latin typeface="Corbel" panose="020B0503020204020204" pitchFamily="34" charset="0"/>
              </a:rPr>
              <a:t>Letters of Recommendation</a:t>
            </a:r>
            <a:endParaRPr lang="en-US" altLang="en-US" sz="3600" b="1">
              <a:latin typeface="Corbel" panose="020B0503020204020204" pitchFamily="34" charset="0"/>
            </a:endParaRPr>
          </a:p>
        </p:txBody>
      </p:sp>
      <p:sp>
        <p:nvSpPr>
          <p:cNvPr id="24579" name="Rectangle 1027">
            <a:extLst>
              <a:ext uri="{FF2B5EF4-FFF2-40B4-BE49-F238E27FC236}">
                <a16:creationId xmlns:a16="http://schemas.microsoft.com/office/drawing/2014/main" id="{3D45B1E0-0ECE-2347-98A8-75163C6DBF48}"/>
              </a:ext>
            </a:extLst>
          </p:cNvPr>
          <p:cNvSpPr>
            <a:spLocks noChangeArrowheads="1"/>
          </p:cNvSpPr>
          <p:nvPr/>
        </p:nvSpPr>
        <p:spPr bwMode="auto">
          <a:xfrm>
            <a:off x="2057400" y="228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000" b="1">
                <a:solidFill>
                  <a:schemeClr val="tx2"/>
                </a:solidFill>
                <a:latin typeface="Arial" panose="020B0604020202020204" pitchFamily="34" charset="0"/>
              </a:rPr>
              <a:t>Sarnoff Application</a:t>
            </a:r>
          </a:p>
        </p:txBody>
      </p:sp>
      <p:pic>
        <p:nvPicPr>
          <p:cNvPr id="24580" name="Picture 1029" descr="SarnoffLogoFINALlowres">
            <a:extLst>
              <a:ext uri="{FF2B5EF4-FFF2-40B4-BE49-F238E27FC236}">
                <a16:creationId xmlns:a16="http://schemas.microsoft.com/office/drawing/2014/main" id="{765291FD-7EE9-3646-9341-45F63733A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arnoffLogoFINALlowres">
            <a:extLst>
              <a:ext uri="{FF2B5EF4-FFF2-40B4-BE49-F238E27FC236}">
                <a16:creationId xmlns:a16="http://schemas.microsoft.com/office/drawing/2014/main" id="{630626BB-5654-674A-9493-B442E9824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3">
            <a:extLst>
              <a:ext uri="{FF2B5EF4-FFF2-40B4-BE49-F238E27FC236}">
                <a16:creationId xmlns:a16="http://schemas.microsoft.com/office/drawing/2014/main" id="{BC91DC62-EA02-1646-9D2D-2D12A1E36A1A}"/>
              </a:ext>
            </a:extLst>
          </p:cNvPr>
          <p:cNvSpPr>
            <a:spLocks noGrp="1"/>
          </p:cNvSpPr>
          <p:nvPr>
            <p:ph type="title"/>
          </p:nvPr>
        </p:nvSpPr>
        <p:spPr/>
        <p:txBody>
          <a:bodyPr/>
          <a:lstStyle/>
          <a:p>
            <a:pPr eaLnBrk="1" fontAlgn="auto" hangingPunct="1">
              <a:spcAft>
                <a:spcPts val="0"/>
              </a:spcAft>
              <a:defRPr/>
            </a:pPr>
            <a:r>
              <a:rPr lang="en-US"/>
              <a:t>             The Sarnoff Advantage</a:t>
            </a:r>
          </a:p>
        </p:txBody>
      </p:sp>
      <p:sp>
        <p:nvSpPr>
          <p:cNvPr id="22532" name="Text Placeholder 4">
            <a:extLst>
              <a:ext uri="{FF2B5EF4-FFF2-40B4-BE49-F238E27FC236}">
                <a16:creationId xmlns:a16="http://schemas.microsoft.com/office/drawing/2014/main" id="{09F554CD-E9D2-C84E-A406-5872C948BAC3}"/>
              </a:ext>
            </a:extLst>
          </p:cNvPr>
          <p:cNvSpPr>
            <a:spLocks noGrp="1"/>
          </p:cNvSpPr>
          <p:nvPr>
            <p:ph type="body" sz="half" idx="1"/>
          </p:nvPr>
        </p:nvSpPr>
        <p:spPr>
          <a:xfrm>
            <a:off x="381000" y="1600200"/>
            <a:ext cx="8458200" cy="4495800"/>
          </a:xfrm>
        </p:spPr>
        <p:txBody>
          <a:bodyPr/>
          <a:lstStyle/>
          <a:p>
            <a:pPr eaLnBrk="1" hangingPunct="1">
              <a:buFont typeface="Arial" panose="020B0604020202020204" pitchFamily="34" charset="0"/>
              <a:buChar char="•"/>
            </a:pPr>
            <a:r>
              <a:rPr lang="en-US" altLang="en-US" b="1">
                <a:latin typeface="Corbel" panose="020B0503020204020204" pitchFamily="34" charset="0"/>
              </a:rPr>
              <a:t>Can conduct research any where in the US</a:t>
            </a:r>
          </a:p>
          <a:p>
            <a:pPr eaLnBrk="1" hangingPunct="1">
              <a:buFont typeface="Arial" panose="020B0604020202020204" pitchFamily="34" charset="0"/>
              <a:buChar char="•"/>
            </a:pPr>
            <a:r>
              <a:rPr lang="en-US" altLang="en-US" b="1">
                <a:latin typeface="Corbel" panose="020B0503020204020204" pitchFamily="34" charset="0"/>
              </a:rPr>
              <a:t>Lifelong Alumni support and offerings</a:t>
            </a:r>
          </a:p>
          <a:p>
            <a:pPr eaLnBrk="1" hangingPunct="1">
              <a:buFont typeface="Arial" panose="020B0604020202020204" pitchFamily="34" charset="0"/>
              <a:buChar char="•"/>
            </a:pPr>
            <a:r>
              <a:rPr lang="en-US" altLang="en-US" b="1">
                <a:latin typeface="Corbel" panose="020B0503020204020204" pitchFamily="34" charset="0"/>
              </a:rPr>
              <a:t>Lifelong mentoring by top physician scientists in the country</a:t>
            </a:r>
          </a:p>
          <a:p>
            <a:pPr eaLnBrk="1" hangingPunct="1">
              <a:buFont typeface="Arial" panose="020B0604020202020204" pitchFamily="34" charset="0"/>
              <a:buChar char="•"/>
            </a:pPr>
            <a:r>
              <a:rPr lang="en-US" altLang="en-US" b="1">
                <a:latin typeface="Corbel" panose="020B0503020204020204" pitchFamily="34" charset="0"/>
              </a:rPr>
              <a:t>Large Alumni Network</a:t>
            </a:r>
          </a:p>
          <a:p>
            <a:pPr eaLnBrk="1" hangingPunct="1">
              <a:buFont typeface="Arial" panose="020B0604020202020204" pitchFamily="34" charset="0"/>
              <a:buNone/>
            </a:pPr>
            <a:endParaRPr lang="en-US" altLang="en-US" b="1">
              <a:latin typeface="Corbel" panose="020B0503020204020204" pitchFamily="34" charset="0"/>
            </a:endParaRPr>
          </a:p>
        </p:txBody>
      </p:sp>
      <p:pic>
        <p:nvPicPr>
          <p:cNvPr id="22533" name="Picture 5" descr="C:\Users\Dana\Downloads\IMG_4700.JPG">
            <a:extLst>
              <a:ext uri="{FF2B5EF4-FFF2-40B4-BE49-F238E27FC236}">
                <a16:creationId xmlns:a16="http://schemas.microsoft.com/office/drawing/2014/main" id="{292FD46C-B7CB-BE44-AE20-844784E01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86200"/>
            <a:ext cx="4632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26844F7-420B-0642-B879-7B519FE603D4}"/>
              </a:ext>
            </a:extLst>
          </p:cNvPr>
          <p:cNvSpPr>
            <a:spLocks noChangeArrowheads="1"/>
          </p:cNvSpPr>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pPr>
            <a:r>
              <a:rPr lang="en-US" altLang="en-US" sz="2400" b="1">
                <a:latin typeface="Corbel" panose="020B0503020204020204" pitchFamily="34" charset="0"/>
              </a:rPr>
              <a:t>Dana Boyd, Executive Director</a:t>
            </a:r>
          </a:p>
          <a:p>
            <a:pPr algn="ctr">
              <a:spcBef>
                <a:spcPct val="20000"/>
              </a:spcBef>
            </a:pPr>
            <a:r>
              <a:rPr lang="en-US" altLang="en-US" sz="2400" b="1">
                <a:latin typeface="Corbel" panose="020B0503020204020204" pitchFamily="34" charset="0"/>
              </a:rPr>
              <a:t>Sarnoff Cardiovascular Research Foundation</a:t>
            </a:r>
          </a:p>
          <a:p>
            <a:pPr algn="ctr">
              <a:spcBef>
                <a:spcPct val="20000"/>
              </a:spcBef>
            </a:pPr>
            <a:endParaRPr lang="en-US" altLang="en-US" sz="2400" b="1">
              <a:latin typeface="Corbel" panose="020B0503020204020204" pitchFamily="34" charset="0"/>
            </a:endParaRPr>
          </a:p>
          <a:p>
            <a:pPr algn="ctr">
              <a:spcBef>
                <a:spcPct val="20000"/>
              </a:spcBef>
            </a:pPr>
            <a:r>
              <a:rPr lang="en-US" altLang="en-US" sz="2400" b="1">
                <a:latin typeface="Corbel" panose="020B0503020204020204" pitchFamily="34" charset="0"/>
              </a:rPr>
              <a:t>dboyd@SarnoffFoundaton.org</a:t>
            </a:r>
          </a:p>
          <a:p>
            <a:pPr algn="ctr">
              <a:spcBef>
                <a:spcPct val="20000"/>
              </a:spcBef>
            </a:pPr>
            <a:r>
              <a:rPr lang="en-US" altLang="en-US" sz="2400" b="1">
                <a:latin typeface="Corbel" panose="020B0503020204020204" pitchFamily="34" charset="0"/>
              </a:rPr>
              <a:t>(703) 759-7600</a:t>
            </a:r>
          </a:p>
          <a:p>
            <a:pPr algn="ctr">
              <a:spcBef>
                <a:spcPct val="20000"/>
              </a:spcBef>
            </a:pPr>
            <a:r>
              <a:rPr lang="en-US" altLang="en-US" sz="2400" b="1">
                <a:latin typeface="Corbel" panose="020B0503020204020204" pitchFamily="34" charset="0"/>
                <a:hlinkClick r:id="rId3"/>
              </a:rPr>
              <a:t>www.sarnofffoundation.org</a:t>
            </a:r>
            <a:endParaRPr lang="en-US" altLang="en-US" sz="2400" b="1">
              <a:latin typeface="Corbel" panose="020B0503020204020204" pitchFamily="34" charset="0"/>
            </a:endParaRPr>
          </a:p>
          <a:p>
            <a:pPr algn="ctr">
              <a:spcBef>
                <a:spcPct val="20000"/>
              </a:spcBef>
            </a:pPr>
            <a:endParaRPr lang="en-US" altLang="en-US" sz="2400" b="1">
              <a:latin typeface="Corbel" panose="020B0503020204020204" pitchFamily="34" charset="0"/>
            </a:endParaRPr>
          </a:p>
        </p:txBody>
      </p:sp>
      <p:sp>
        <p:nvSpPr>
          <p:cNvPr id="25603" name="Rectangle 3">
            <a:extLst>
              <a:ext uri="{FF2B5EF4-FFF2-40B4-BE49-F238E27FC236}">
                <a16:creationId xmlns:a16="http://schemas.microsoft.com/office/drawing/2014/main" id="{969A7CED-08F2-7D4C-AA14-CA1F3A869E1F}"/>
              </a:ext>
            </a:extLst>
          </p:cNvPr>
          <p:cNvSpPr>
            <a:spLocks noChangeArrowheads="1"/>
          </p:cNvSpPr>
          <p:nvPr/>
        </p:nvSpPr>
        <p:spPr bwMode="auto">
          <a:xfrm>
            <a:off x="2057400" y="2286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800" b="1">
                <a:solidFill>
                  <a:schemeClr val="tx2"/>
                </a:solidFill>
                <a:latin typeface="Arial" panose="020B0604020202020204" pitchFamily="34" charset="0"/>
              </a:rPr>
              <a:t>Contact Information</a:t>
            </a:r>
          </a:p>
        </p:txBody>
      </p:sp>
      <p:pic>
        <p:nvPicPr>
          <p:cNvPr id="25604" name="Picture 5" descr="SarnoffLogoFINALlowres">
            <a:extLst>
              <a:ext uri="{FF2B5EF4-FFF2-40B4-BE49-F238E27FC236}">
                <a16:creationId xmlns:a16="http://schemas.microsoft.com/office/drawing/2014/main" id="{2576C7B9-56B0-764E-92D5-EE60612A4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2546</TotalTime>
  <Pages>4</Pages>
  <Words>621</Words>
  <Application>Microsoft Macintosh PowerPoint</Application>
  <PresentationFormat>On-screen Show (4:3)</PresentationFormat>
  <Paragraphs>61</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Aharoni</vt:lpstr>
      <vt:lpstr>Arial</vt:lpstr>
      <vt:lpstr>Corbel</vt:lpstr>
      <vt:lpstr>Lucida Sans Unicode</vt:lpstr>
      <vt:lpstr>Tahoma</vt:lpstr>
      <vt:lpstr>Verdana</vt:lpstr>
      <vt:lpstr>Wingdings 2</vt:lpstr>
      <vt:lpstr>Wingdings 3</vt:lpstr>
      <vt:lpstr>Concourse</vt:lpstr>
      <vt:lpstr>    Sarnoff Fellowship</vt:lpstr>
      <vt:lpstr>  Sarnoff Benefits</vt:lpstr>
      <vt:lpstr>PowerPoint Presentation</vt:lpstr>
      <vt:lpstr>             The Sarnoff Advantage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dc:title>
  <dc:creator>Dana</dc:creator>
  <cp:lastModifiedBy>Burke, Megan</cp:lastModifiedBy>
  <cp:revision>418</cp:revision>
  <cp:lastPrinted>1999-10-08T14:43:59Z</cp:lastPrinted>
  <dcterms:created xsi:type="dcterms:W3CDTF">1998-10-05T20:19:07Z</dcterms:created>
  <dcterms:modified xsi:type="dcterms:W3CDTF">2021-09-30T14:17:02Z</dcterms:modified>
</cp:coreProperties>
</file>